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358" r:id="rId2"/>
    <p:sldId id="389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431" r:id="rId19"/>
    <p:sldId id="452" r:id="rId20"/>
    <p:sldId id="3359" r:id="rId21"/>
    <p:sldId id="3360" r:id="rId22"/>
    <p:sldId id="306" r:id="rId23"/>
    <p:sldId id="312" r:id="rId24"/>
    <p:sldId id="365" r:id="rId25"/>
    <p:sldId id="408" r:id="rId26"/>
    <p:sldId id="366" r:id="rId27"/>
    <p:sldId id="349" r:id="rId28"/>
    <p:sldId id="468" r:id="rId29"/>
    <p:sldId id="462" r:id="rId30"/>
    <p:sldId id="350" r:id="rId31"/>
    <p:sldId id="460" r:id="rId32"/>
    <p:sldId id="439" r:id="rId33"/>
    <p:sldId id="459" r:id="rId34"/>
    <p:sldId id="461" r:id="rId35"/>
    <p:sldId id="351" r:id="rId36"/>
    <p:sldId id="382" r:id="rId37"/>
    <p:sldId id="262" r:id="rId38"/>
    <p:sldId id="412" r:id="rId39"/>
    <p:sldId id="474" r:id="rId40"/>
    <p:sldId id="475" r:id="rId41"/>
    <p:sldId id="337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3"/>
    <p:restoredTop sz="94537" autoAdjust="0"/>
  </p:normalViewPr>
  <p:slideViewPr>
    <p:cSldViewPr snapToGrid="0" snapToObjects="1">
      <p:cViewPr varScale="1">
        <p:scale>
          <a:sx n="76" d="100"/>
          <a:sy n="76" d="100"/>
        </p:scale>
        <p:origin x="192" y="8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1/28/20 5:18 PM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2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557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Amira software </a:t>
            </a:r>
          </a:p>
          <a:p>
            <a:r>
              <a:rPr lang="en-US" dirty="0"/>
              <a:t>The data visualization lab also has a 3D stereo projector and HTC </a:t>
            </a:r>
            <a:r>
              <a:rPr lang="en-US" dirty="0" err="1"/>
              <a:t>vive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tiff"/><Relationship Id="rId7" Type="http://schemas.openxmlformats.org/officeDocument/2006/relationships/image" Target="../media/image2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ali.uchicago.edu/" TargetMode="External"/><Relationship Id="rId2" Type="http://schemas.openxmlformats.org/officeDocument/2006/relationships/hyperlink" Target="https://securedata.uchicago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2fa.rcc.uchicago.edu/" TargetMode="External"/><Relationship Id="rId2" Type="http://schemas.openxmlformats.org/officeDocument/2006/relationships/hyperlink" Target="https://rcc.uchicago.edu/doc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721" y="2675952"/>
            <a:ext cx="8691526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34626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Birali Runesha,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4098" y="5580508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4F4940-BF3D-F542-B609-24911FE08C5B}"/>
              </a:ext>
            </a:extLst>
          </p:cNvPr>
          <p:cNvSpPr txBox="1">
            <a:spLocks/>
          </p:cNvSpPr>
          <p:nvPr/>
        </p:nvSpPr>
        <p:spPr>
          <a:xfrm>
            <a:off x="685800" y="12415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(10, 14, or 20, 24, 28, etc.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7F035-A6A9-2542-A036-4223CC4E94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52" t="24780" r="33712" b="23735"/>
          <a:stretch/>
        </p:blipFill>
        <p:spPr>
          <a:xfrm>
            <a:off x="6506235" y="1315968"/>
            <a:ext cx="1379600" cy="16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1885807"/>
            <a:ext cx="947248" cy="207179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C4F02-527D-A949-AE7F-EBD116F2B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2" t="24780" r="33712" b="23735"/>
          <a:stretch/>
        </p:blipFill>
        <p:spPr>
          <a:xfrm>
            <a:off x="5394125" y="1047465"/>
            <a:ext cx="1562686" cy="1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94137"/>
              </p:ext>
            </p:extLst>
          </p:nvPr>
        </p:nvGraphicFramePr>
        <p:xfrm>
          <a:off x="451945" y="1289957"/>
          <a:ext cx="8234855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72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5236 (187)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4,340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140</a:t>
                      </a:r>
                      <a:r>
                        <a:rPr lang="en-US" sz="1800" baseline="0" dirty="0"/>
                        <a:t>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275669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(185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broadwl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(185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broadwl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bigmem2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(18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broadwl-lc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58777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gpu2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C7869-D1A7-0043-9F80-5FE1FEF6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5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120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012861" y="403919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1285285"/>
              </p:ext>
            </p:extLst>
          </p:nvPr>
        </p:nvGraphicFramePr>
        <p:xfrm>
          <a:off x="457200" y="1647825"/>
          <a:ext cx="8266407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240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32 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2 GPUs NVIDIA V100 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EDR </a:t>
                      </a:r>
                      <a:r>
                        <a:rPr lang="en-US" sz="1800" baseline="0" dirty="0"/>
                        <a:t> 100Gbit/s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B297D4-F38D-AC41-B4D0-1F60436276AE}"/>
              </a:ext>
            </a:extLst>
          </p:cNvPr>
          <p:cNvSpPr txBox="1">
            <a:spLocks/>
          </p:cNvSpPr>
          <p:nvPr/>
        </p:nvSpPr>
        <p:spPr>
          <a:xfrm>
            <a:off x="457200" y="3515096"/>
            <a:ext cx="8229600" cy="28412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Nodes will be upgraded with the new Midway3</a:t>
            </a:r>
          </a:p>
          <a:p>
            <a:r>
              <a:rPr lang="en-US"/>
              <a:t>Current hardware specification</a:t>
            </a:r>
          </a:p>
          <a:p>
            <a:pPr lvl="1"/>
            <a:r>
              <a:rPr lang="en-US"/>
              <a:t>6 Compute nodes: 2.4 GHz Intel Broadwell, 64GB and 28 cores per node</a:t>
            </a:r>
          </a:p>
          <a:p>
            <a:pPr lvl="1"/>
            <a:r>
              <a:rPr lang="en-US"/>
              <a:t>1 GPU node with 2 Nvidia V100 cards per node and  2.4 GHz Skylake, 96 GB and 40 cores per node  </a:t>
            </a:r>
          </a:p>
          <a:p>
            <a:r>
              <a:rPr lang="en-US"/>
              <a:t>Partitions: kicpaa and kicpaa-gpu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477D-56E4-0249-9F20-E7F0DE31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15096"/>
            <a:ext cx="8229600" cy="28412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Nodes will be upgraded with the new Midway3</a:t>
            </a:r>
          </a:p>
          <a:p>
            <a:r>
              <a:rPr lang="en-US" dirty="0"/>
              <a:t>Current hardware specification</a:t>
            </a:r>
          </a:p>
          <a:p>
            <a:pPr lvl="1"/>
            <a:r>
              <a:rPr lang="en-US" dirty="0"/>
              <a:t>6 Compute nodes: 2.4 GHz Intel Broadwell, 64GB and 28 cores per node</a:t>
            </a:r>
          </a:p>
          <a:p>
            <a:pPr lvl="1"/>
            <a:r>
              <a:rPr lang="en-US" dirty="0"/>
              <a:t>1 GPU node with 2 Nvidia V100 cards per node and  2.4 GHz Skylake, 96 GB and 40 cores per node  </a:t>
            </a:r>
          </a:p>
          <a:p>
            <a:r>
              <a:rPr lang="en-US" dirty="0"/>
              <a:t>Partitions: </a:t>
            </a:r>
            <a:r>
              <a:rPr lang="en-US" dirty="0" err="1"/>
              <a:t>kicpaa</a:t>
            </a:r>
            <a:r>
              <a:rPr lang="en-US" dirty="0"/>
              <a:t> and </a:t>
            </a:r>
            <a:r>
              <a:rPr lang="en-US" dirty="0" err="1"/>
              <a:t>kicpaa-gpu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1685873"/>
              </p:ext>
            </p:extLst>
          </p:nvPr>
        </p:nvGraphicFramePr>
        <p:xfrm>
          <a:off x="457200" y="1647825"/>
          <a:ext cx="8266407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04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Queue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240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kicpaa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32 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2.3GHz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2 GPUs NVIDIA V100 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kicpaa-gpu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805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" y="4657547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23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8675" y="990574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HTC </a:t>
            </a:r>
            <a:r>
              <a:rPr lang="en-US" dirty="0" err="1"/>
              <a:t>Vive</a:t>
            </a:r>
            <a:r>
              <a:rPr lang="en-US" dirty="0"/>
              <a:t>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7" y="4837046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86E8A-CBA3-B246-9545-4EB5A9276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583" y="487582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9-28 at 5.26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41" y="2746777"/>
            <a:ext cx="1940101" cy="1646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59" y="144243"/>
            <a:ext cx="8229600" cy="72592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cs typeface="Palatino Linotype"/>
              </a:rPr>
              <a:t>RCC Advanced Technical Support</a:t>
            </a:r>
          </a:p>
        </p:txBody>
      </p:sp>
      <p:pic>
        <p:nvPicPr>
          <p:cNvPr id="9" name="Picture 8" descr="Screen shot 2014-10-01 at 9.56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42" y="1198654"/>
            <a:ext cx="1701800" cy="1918867"/>
          </a:xfrm>
          <a:prstGeom prst="rect">
            <a:avLst/>
          </a:prstGeom>
        </p:spPr>
      </p:pic>
      <p:pic>
        <p:nvPicPr>
          <p:cNvPr id="10" name="Picture 9" descr="Screen shot 2014-09-28 at 5.30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059" y="1782854"/>
            <a:ext cx="1560281" cy="1589872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377" y="5157299"/>
            <a:ext cx="8353243" cy="884947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900" dirty="0"/>
              <a:t>RCC defines </a:t>
            </a:r>
            <a:r>
              <a:rPr lang="en-US" sz="1900" b="1" dirty="0"/>
              <a:t>Computational Scientists</a:t>
            </a:r>
            <a:r>
              <a:rPr lang="en-US" sz="1900" dirty="0"/>
              <a:t> as RCC staff experienced in both primary research as well as computing and visualization techniques relevant to their field of expertise.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3559" y="1098200"/>
            <a:ext cx="55973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Parallelization of serial codes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AI – Machine and Deep Learning 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Code development and optimization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E.g.: RCC consultants achieved up to 1300 times speed up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Application software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Grant support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849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A52328-2602-194B-8650-71ADE68C1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6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28435" y="3699754"/>
            <a:ext cx="3581400" cy="2674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56" y="500177"/>
            <a:ext cx="8995144" cy="8382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+mn-lt"/>
                <a:cs typeface="Palatino Linotype"/>
              </a:rPr>
              <a:t>Workshops, Tutorials and Advanced Training  </a:t>
            </a:r>
            <a:br>
              <a:rPr lang="en-US" sz="4000" b="1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endParaRPr lang="en-US" sz="4000" b="1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695" y="1406651"/>
            <a:ext cx="5331730" cy="4807723"/>
          </a:xfrm>
        </p:spPr>
        <p:txBody>
          <a:bodyPr>
            <a:normAutofit/>
          </a:bodyPr>
          <a:lstStyle/>
          <a:p>
            <a:r>
              <a:rPr lang="en-US" sz="3600" dirty="0"/>
              <a:t>Scheduled throughout the year</a:t>
            </a:r>
          </a:p>
          <a:p>
            <a:r>
              <a:rPr lang="en-US" sz="3600" dirty="0"/>
              <a:t>Invite software vendors</a:t>
            </a:r>
          </a:p>
          <a:p>
            <a:r>
              <a:rPr lang="en-US" sz="3600" dirty="0"/>
              <a:t>One on one </a:t>
            </a:r>
          </a:p>
          <a:p>
            <a:r>
              <a:rPr lang="en-US" sz="3600" dirty="0"/>
              <a:t>Hackathons</a:t>
            </a:r>
          </a:p>
          <a:p>
            <a:r>
              <a:rPr lang="en-US" sz="3600" dirty="0"/>
              <a:t>Boot camps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37" y="1024263"/>
            <a:ext cx="3566880" cy="267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C2D5B-3BDF-2745-99E1-F728A102B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86108" y="163818"/>
            <a:ext cx="8229600" cy="750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</a:rPr>
              <a:t>Workshops/Tutorials/Seminars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493E4-02CB-8D4F-8456-F135EEFE57C9}" type="slidenum">
              <a:rPr lang="en-US" smtClean="0"/>
              <a:t>38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6373" y="1470933"/>
            <a:ext cx="239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 2020 Workshops</a:t>
            </a:r>
          </a:p>
        </p:txBody>
      </p:sp>
      <p:sp>
        <p:nvSpPr>
          <p:cNvPr id="2" name="Rectangle 1"/>
          <p:cNvSpPr/>
          <p:nvPr/>
        </p:nvSpPr>
        <p:spPr>
          <a:xfrm>
            <a:off x="263083" y="833536"/>
            <a:ext cx="867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https://rcc.uchicago.edu/support-and-services/workshops-and-training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F2C6C95-00B8-6749-B763-2CDB026C7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27387-7A44-354D-A617-6CABC0352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1D6FE7-2188-4449-A7CA-AB78124C7B88}"/>
              </a:ext>
            </a:extLst>
          </p:cNvPr>
          <p:cNvSpPr txBox="1"/>
          <p:nvPr/>
        </p:nvSpPr>
        <p:spPr>
          <a:xfrm>
            <a:off x="839448" y="1907094"/>
            <a:ext cx="78119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dirty="0"/>
              <a:t>1/21/20: Introduction to the RCC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1/28/20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/>
              <a:t>Analysis of Genetic Data 1: inferring population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2/4/20: Introduction to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2/11/20: Intermediate ArcGIS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02/20/20: Introduction to Computer Vision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02/25/20: Neural Networks for Word Vectors and Word Embeddings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03/10/20: Performance Guidelines of Neural Network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03/17/20: Web Scraping and Text Parsing in Python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33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08BA-EB6C-9D4A-A3FC-5A86EC93C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105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8014-E476-F64A-B016-B1C142D11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/>
          </a:bodyPr>
          <a:lstStyle/>
          <a:p>
            <a:r>
              <a:rPr lang="en-US" dirty="0"/>
              <a:t>The RCC offers variety of services including high-end computing to </a:t>
            </a:r>
            <a:r>
              <a:rPr lang="en-US" dirty="0" err="1"/>
              <a:t>UChicago</a:t>
            </a:r>
            <a:r>
              <a:rPr lang="en-US" dirty="0"/>
              <a:t> researchers. The Midway ecosystem includes compute, storage, and software</a:t>
            </a:r>
          </a:p>
          <a:p>
            <a:r>
              <a:rPr lang="en-US" dirty="0"/>
              <a:t>The MidwayR ecosystem includes compute, storage, and software for sensitive and regulated data (</a:t>
            </a:r>
            <a:r>
              <a:rPr lang="en-US" dirty="0">
                <a:hlinkClick r:id="rId2"/>
              </a:rPr>
              <a:t>securedata.uchicago.edu</a:t>
            </a:r>
            <a:r>
              <a:rPr lang="en-US" dirty="0"/>
              <a:t>)</a:t>
            </a:r>
          </a:p>
          <a:p>
            <a:r>
              <a:rPr lang="en-US" dirty="0"/>
              <a:t>Data lifecycle instrument: </a:t>
            </a:r>
            <a:r>
              <a:rPr lang="en-US" dirty="0" err="1"/>
              <a:t>DaLI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https://dali.uchicago.edu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3F9CB-DEF9-214F-8A57-A2EDD274D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E865AB-07F8-8441-B278-22FD1DD11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E5BB0-47DA-B348-AE34-339BCF199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5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7041-DF73-5844-B8D2-19874E28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100F-774E-1645-9FD1-1DA7C241E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Midway user guide: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https://rcc.uchicago.edu/docs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Two factor authentication: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https://2fa.rcc.uchicago.edu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Software Carpentry Linux lesson:</a:t>
            </a:r>
          </a:p>
          <a:p>
            <a:pPr marL="0" indent="0">
              <a:buNone/>
            </a:pPr>
            <a:r>
              <a:rPr lang="en-US" dirty="0"/>
              <a:t>	http://swcarpentry.github.io/shell-novice/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5444C-F76C-B045-8F74-AFB1C444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533DA5C-912E-9946-9AD7-E03CD136C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F06305-F9B2-A74F-83F9-979AAB9FA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41</a:t>
            </a:fld>
            <a:endParaRPr lang="en-US" dirty="0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9FECFEC2-4955-B442-93CD-B794B36F6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62600"/>
            <a:ext cx="6400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600" dirty="0"/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54DEBC23-1D5C-8D4D-A265-69CA9410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2240748"/>
            <a:ext cx="26670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FFFF00"/>
                </a:solidFill>
              </a:rPr>
              <a:t>A bottom–up approach to supporting  research computing</a:t>
            </a: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1BCCE9FA-8F93-2549-B4AC-16E2C028A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882" y="730624"/>
            <a:ext cx="6706931" cy="648894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9" tIns="45714" rIns="91429" bIns="45714">
            <a:spAutoFit/>
          </a:bodyPr>
          <a:lstStyle>
            <a:lvl1pPr marL="457200" indent="-4572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320800" indent="-228600"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  <a:tab pos="457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dirty="0">
                <a:solidFill>
                  <a:schemeClr val="bg1"/>
                </a:solidFill>
              </a:rPr>
              <a:t>Contact: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By email:  </a:t>
            </a:r>
            <a:r>
              <a:rPr lang="en-US" dirty="0" err="1">
                <a:solidFill>
                  <a:schemeClr val="bg1"/>
                </a:solidFill>
              </a:rPr>
              <a:t>help@rcc.uchicago.edu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Web:   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Phone: 773-795-2667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In person: 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5607 S Drexel Avenue</a:t>
            </a:r>
          </a:p>
          <a:p>
            <a:pPr lvl="4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 Regenstein – Room 216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Workshops and Tutorials:</a:t>
            </a:r>
          </a:p>
          <a:p>
            <a:pPr lvl="1">
              <a:lnSpc>
                <a:spcPct val="140000"/>
              </a:lnSpc>
              <a:spcBef>
                <a:spcPct val="25000"/>
              </a:spcBef>
              <a:buFontTx/>
              <a:buChar char="•"/>
            </a:pPr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rcc.uchicago.edu</a:t>
            </a:r>
            <a:r>
              <a:rPr lang="en-US" dirty="0">
                <a:solidFill>
                  <a:schemeClr val="bg1"/>
                </a:solidFill>
              </a:rPr>
              <a:t>/services/</a:t>
            </a:r>
            <a:r>
              <a:rPr lang="en-US" dirty="0" err="1">
                <a:solidFill>
                  <a:schemeClr val="bg1"/>
                </a:solidFill>
              </a:rPr>
              <a:t>training.html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40000"/>
              </a:lnSpc>
              <a:spcBef>
                <a:spcPct val="25000"/>
              </a:spcBef>
            </a:pPr>
            <a:r>
              <a:rPr lang="en-US" sz="2000" dirty="0">
                <a:solidFill>
                  <a:schemeClr val="bg1"/>
                </a:solidFill>
              </a:rPr>
              <a:t>				</a:t>
            </a: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27EB5ACE-5B80-F84E-869E-98F33658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812" y="396528"/>
            <a:ext cx="2203872" cy="646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RCC Help</a:t>
            </a:r>
          </a:p>
        </p:txBody>
      </p:sp>
    </p:spTree>
    <p:extLst>
      <p:ext uri="{BB962C8B-B14F-4D97-AF65-F5344CB8AC3E}">
        <p14:creationId xmlns:p14="http://schemas.microsoft.com/office/powerpoint/2010/main" val="417178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Scientist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21259</TotalTime>
  <Words>3174</Words>
  <Application>Microsoft Macintosh PowerPoint</Application>
  <PresentationFormat>On-screen Show (4:3)</PresentationFormat>
  <Paragraphs>592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ＭＳ Ｐゴシック</vt:lpstr>
      <vt:lpstr>Arial</vt:lpstr>
      <vt:lpstr>Calibri</vt:lpstr>
      <vt:lpstr>Comic Sans MS</vt:lpstr>
      <vt:lpstr>Consolas</vt:lpstr>
      <vt:lpstr>Corbel</vt:lpstr>
      <vt:lpstr>Gotham Light</vt:lpstr>
      <vt:lpstr>Gotham Medium</vt:lpstr>
      <vt:lpstr>Mangal</vt:lpstr>
      <vt:lpstr>Palatino Linotype</vt:lpstr>
      <vt:lpstr>Roboto Light</vt:lpstr>
      <vt:lpstr>Times New Roman</vt:lpstr>
      <vt:lpstr>Wingdings</vt:lpstr>
      <vt:lpstr>Office Theme</vt:lpstr>
      <vt:lpstr>Introduction to the Research Computing Center (RCC)</vt:lpstr>
      <vt:lpstr>KICP/AA Workshop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Scientist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RCC Hardware: Midway2 (Shared)</vt:lpstr>
      <vt:lpstr>Schematic of the Midway Cluster</vt:lpstr>
      <vt:lpstr>KICP/AA Dedicated hardware</vt:lpstr>
      <vt:lpstr>KICP/AA Dedicated hardware</vt:lpstr>
      <vt:lpstr>PowerPoint Presentation</vt:lpstr>
      <vt:lpstr>PowerPoint Presentation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  <vt:lpstr>RCC Advanced Technical Support</vt:lpstr>
      <vt:lpstr>Workshops, Tutorials and Advanced Training   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H. Birali Runesha</cp:lastModifiedBy>
  <cp:revision>314</cp:revision>
  <cp:lastPrinted>2019-10-15T18:29:41Z</cp:lastPrinted>
  <dcterms:created xsi:type="dcterms:W3CDTF">2012-07-22T03:59:15Z</dcterms:created>
  <dcterms:modified xsi:type="dcterms:W3CDTF">2020-01-28T23:22:15Z</dcterms:modified>
</cp:coreProperties>
</file>